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2"/>
  </p:sldMasterIdLst>
  <p:sldIdLst>
    <p:sldId id="256" r:id="rId3"/>
    <p:sldId id="266" r:id="rId4"/>
    <p:sldId id="275" r:id="rId5"/>
    <p:sldId id="284" r:id="rId6"/>
    <p:sldId id="283" r:id="rId7"/>
    <p:sldId id="282" r:id="rId8"/>
    <p:sldId id="281" r:id="rId9"/>
    <p:sldId id="280" r:id="rId10"/>
    <p:sldId id="279" r:id="rId11"/>
    <p:sldId id="278" r:id="rId12"/>
    <p:sldId id="277" r:id="rId13"/>
    <p:sldId id="276" r:id="rId14"/>
    <p:sldId id="285" r:id="rId15"/>
    <p:sldId id="286" r:id="rId16"/>
    <p:sldId id="287" r:id="rId17"/>
    <p:sldId id="288" r:id="rId18"/>
    <p:sldId id="289" r:id="rId19"/>
    <p:sldId id="290" r:id="rId20"/>
    <p:sldId id="291" r:id="rId21"/>
    <p:sldId id="292" r:id="rId22"/>
    <p:sldId id="293" r:id="rId23"/>
    <p:sldId id="294" r:id="rId24"/>
    <p:sldId id="295" r:id="rId25"/>
    <p:sldId id="296" r:id="rId26"/>
    <p:sldId id="297" r:id="rId27"/>
    <p:sldId id="298" r:id="rId28"/>
    <p:sldId id="299" r:id="rId29"/>
    <p:sldId id="300" r:id="rId30"/>
    <p:sldId id="301" r:id="rId31"/>
    <p:sldId id="312" r:id="rId32"/>
    <p:sldId id="311" r:id="rId33"/>
    <p:sldId id="314" r:id="rId34"/>
    <p:sldId id="321" r:id="rId35"/>
    <p:sldId id="322" r:id="rId36"/>
    <p:sldId id="323" r:id="rId37"/>
    <p:sldId id="324" r:id="rId38"/>
  </p:sldIdLst>
  <p:sldSz cx="9144000" cy="6858000" type="screen4x3"/>
  <p:notesSz cx="6858000" cy="9144000"/>
  <p:custDataLst>
    <p:tags r:id="rId39"/>
  </p:custDataLst>
  <p:defaultTextStyle>
    <a:defPPr>
      <a:defRPr lang="zh-CN"/>
    </a:defPPr>
    <a:lvl1pPr marL="0" lvl="0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lvl="1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lvl="2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lvl="3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lvl="4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lvl="5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lvl="6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lvl="7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lvl="8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35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howGuides="1">
      <p:cViewPr varScale="1">
        <p:scale>
          <a:sx n="81" d="100"/>
          <a:sy n="81" d="100"/>
        </p:scale>
        <p:origin x="1498" y="67"/>
      </p:cViewPr>
      <p:guideLst>
        <p:guide orient="horz" pos="2035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ags" Target="tags/tag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tableStyles" Target="tableStyle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  <a:t>‹#›</a:t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  <a:t>‹#›</a:t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5293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  <a:t>‹#›</a:t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  <a:t>‹#›</a:t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  <a:t>‹#›</a:t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  <a:t>‹#›</a:t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2504" cy="452596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4296" y="1600200"/>
            <a:ext cx="4032504" cy="452596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  <a:t>‹#›</a:t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  <a:t>‹#›</a:t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  <a:t>‹#›</a:t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  <a:t>‹#›</a:t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  <a:t>‹#›</a:t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  <a:t>‹#›</a:t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  <a:t>‹#›</a:t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  <a:t>‹#›</a:t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5293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  <a:t>‹#›</a:t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  <a:t>‹#›</a:t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2504" cy="452596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4296" y="1600200"/>
            <a:ext cx="4032504" cy="452596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  <a:t>‹#›</a:t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  <a:t>‹#›</a:t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  <a:t>‹#›</a:t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  <a:t>‹#›</a:t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  <a:t>‹#›</a:t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  <a:t>‹#›</a:t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10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 1025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1026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28" name="日期占位符 1027"/>
          <p:cNvSpPr>
            <a:spLocks noGrp="1"/>
          </p:cNvSpPr>
          <p:nvPr>
            <p:ph type="dt" sz="half" idx="2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z="1400"/>
            </a:lvl1pPr>
          </a:lstStyle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1029" name="页脚占位符 1028"/>
          <p:cNvSpPr>
            <a:spLocks noGrp="1"/>
          </p:cNvSpPr>
          <p:nvPr>
            <p:ph type="ftr" sz="quarter" idx="3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ctr">
              <a:defRPr sz="1400"/>
            </a:lvl1pPr>
          </a:lstStyle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1030" name="灯片编号占位符 1029"/>
          <p:cNvSpPr>
            <a:spLocks noGrp="1"/>
          </p:cNvSpPr>
          <p:nvPr>
            <p:ph type="sldNum" sz="quarter" idx="4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>
              <a:defRPr sz="1400"/>
            </a:lvl1pPr>
          </a:lstStyle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  <a:t>‹#›</a:t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marL="0" lvl="0" indent="0" algn="ctr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3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10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 1025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1026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28" name="日期占位符 1027"/>
          <p:cNvSpPr>
            <a:spLocks noGrp="1"/>
          </p:cNvSpPr>
          <p:nvPr>
            <p:ph type="dt" sz="half" idx="2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z="1400"/>
            </a:lvl1pPr>
          </a:lstStyle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1029" name="页脚占位符 1028"/>
          <p:cNvSpPr>
            <a:spLocks noGrp="1"/>
          </p:cNvSpPr>
          <p:nvPr>
            <p:ph type="ftr" sz="quarter" idx="3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ctr">
              <a:defRPr sz="1400"/>
            </a:lvl1pPr>
          </a:lstStyle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1030" name="灯片编号占位符 1029"/>
          <p:cNvSpPr>
            <a:spLocks noGrp="1"/>
          </p:cNvSpPr>
          <p:nvPr>
            <p:ph type="sldNum" sz="quarter" idx="4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>
              <a:defRPr sz="1400"/>
            </a:lvl1pPr>
          </a:lstStyle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  <a:t>‹#›</a:t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marL="0" lvl="0" indent="0" algn="ctr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3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6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6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6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2051685" y="1628775"/>
            <a:ext cx="5694680" cy="92202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zh-CN" altLang="en-US" sz="5400" b="1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学生成绩管理系统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5795645" y="5949315"/>
            <a:ext cx="24098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小组名：啊对对队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5003800" y="4940935"/>
            <a:ext cx="364934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小组成员：曾潞强</a:t>
            </a:r>
            <a:r>
              <a:rPr lang="en-US" altLang="zh-CN"/>
              <a:t>  </a:t>
            </a:r>
            <a:r>
              <a:rPr lang="zh-CN" altLang="en-US"/>
              <a:t>曹源</a:t>
            </a:r>
            <a:r>
              <a:rPr lang="en-US" altLang="zh-CN"/>
              <a:t>  </a:t>
            </a:r>
            <a:r>
              <a:rPr lang="zh-CN" altLang="en-US"/>
              <a:t>刘杰</a:t>
            </a:r>
          </a:p>
          <a:p>
            <a:r>
              <a:rPr lang="en-US" altLang="zh-CN"/>
              <a:t>                  </a:t>
            </a:r>
            <a:r>
              <a:rPr lang="zh-CN" altLang="en-US"/>
              <a:t>苟鑫成</a:t>
            </a:r>
            <a:r>
              <a:rPr lang="en-US" altLang="zh-CN"/>
              <a:t>   </a:t>
            </a:r>
            <a:r>
              <a:rPr lang="zh-CN" altLang="en-US"/>
              <a:t>欧波</a:t>
            </a:r>
            <a:r>
              <a:rPr lang="en-US" altLang="zh-CN"/>
              <a:t>  </a:t>
            </a:r>
            <a:r>
              <a:rPr lang="zh-CN" altLang="en-US"/>
              <a:t>杨元辉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59b97052-2a4e-4668-aa41-23220cf54ae4"/>
          <p:cNvPicPr>
            <a:picLocks noChangeAspect="1"/>
          </p:cNvPicPr>
          <p:nvPr/>
        </p:nvPicPr>
        <p:blipFill>
          <a:blip r:embed="rId2"/>
          <a:srcRect b="584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323850" y="260985"/>
            <a:ext cx="19456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2.4.3</a:t>
            </a:r>
            <a:r>
              <a:rPr lang="zh-CN" altLang="en-US" dirty="0"/>
              <a:t> 通知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7815" y="0"/>
            <a:ext cx="6306185" cy="279463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2535" y="2925445"/>
            <a:ext cx="4058920" cy="218249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9990" y="5218430"/>
            <a:ext cx="4101465" cy="163957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738505" y="3723640"/>
            <a:ext cx="282575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/>
            <a:r>
              <a:rPr lang="zh-CN" altLang="en-US" sz="1400"/>
              <a:t>在此查看相关课程，成绩和考试的通知。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59b97052-2a4e-4668-aa41-23220cf54ae4"/>
          <p:cNvPicPr>
            <a:picLocks noChangeAspect="1"/>
          </p:cNvPicPr>
          <p:nvPr/>
        </p:nvPicPr>
        <p:blipFill>
          <a:blip r:embed="rId2"/>
          <a:srcRect b="584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323850" y="260985"/>
            <a:ext cx="22377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2.4.4</a:t>
            </a:r>
            <a:r>
              <a:rPr lang="zh-CN" altLang="en-US" dirty="0"/>
              <a:t> 交流与反馈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4390" y="629285"/>
            <a:ext cx="3978275" cy="22567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4615" y="3213100"/>
            <a:ext cx="3448050" cy="17780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67385" y="2287270"/>
            <a:ext cx="30410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/>
            <a:r>
              <a:rPr lang="zh-CN" altLang="en-US" sz="1400"/>
              <a:t>家长可以在这里给学习提供反馈并进行交流。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59b97052-2a4e-4668-aa41-23220cf54ae4"/>
          <p:cNvPicPr>
            <a:picLocks noChangeAspect="1"/>
          </p:cNvPicPr>
          <p:nvPr/>
        </p:nvPicPr>
        <p:blipFill>
          <a:blip r:embed="rId2"/>
          <a:srcRect b="5849"/>
          <a:stretch>
            <a:fillRect/>
          </a:stretch>
        </p:blipFill>
        <p:spPr>
          <a:xfrm>
            <a:off x="-36195" y="0"/>
            <a:ext cx="9144000" cy="685800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323850" y="260985"/>
            <a:ext cx="19456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3.1</a:t>
            </a:r>
            <a:r>
              <a:rPr lang="zh-CN" altLang="en-US"/>
              <a:t>、导航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3995" y="45085"/>
            <a:ext cx="4963795" cy="25463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1730" y="2708910"/>
            <a:ext cx="6598920" cy="215392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4924425"/>
            <a:ext cx="4415790" cy="190881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83895" y="1412875"/>
            <a:ext cx="294513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/>
              <a:t>学生的个人资料展示。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59b97052-2a4e-4668-aa41-23220cf54ae4"/>
          <p:cNvPicPr>
            <a:picLocks noChangeAspect="1"/>
          </p:cNvPicPr>
          <p:nvPr/>
        </p:nvPicPr>
        <p:blipFill>
          <a:blip r:embed="rId2"/>
          <a:srcRect b="5849"/>
          <a:stretch>
            <a:fillRect/>
          </a:stretch>
        </p:blipFill>
        <p:spPr>
          <a:xfrm>
            <a:off x="35560" y="-27305"/>
            <a:ext cx="9144000" cy="685800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323850" y="260985"/>
            <a:ext cx="22377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3.1</a:t>
            </a:r>
            <a:r>
              <a:rPr lang="zh-CN" altLang="en-US" dirty="0"/>
              <a:t> 导航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850" y="981075"/>
            <a:ext cx="4240530" cy="218694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9335" y="1007745"/>
            <a:ext cx="4224020" cy="216027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850" y="3357245"/>
            <a:ext cx="4061460" cy="176911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72305" y="3357245"/>
            <a:ext cx="4591050" cy="232600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59b97052-2a4e-4668-aa41-23220cf54ae4"/>
          <p:cNvPicPr>
            <a:picLocks noChangeAspect="1"/>
          </p:cNvPicPr>
          <p:nvPr/>
        </p:nvPicPr>
        <p:blipFill>
          <a:blip r:embed="rId2"/>
          <a:srcRect b="5849"/>
          <a:stretch>
            <a:fillRect/>
          </a:stretch>
        </p:blipFill>
        <p:spPr>
          <a:xfrm>
            <a:off x="0" y="-27305"/>
            <a:ext cx="9144000" cy="685800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323850" y="260985"/>
            <a:ext cx="22377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3.2</a:t>
            </a:r>
            <a:r>
              <a:rPr lang="zh-CN" altLang="en-US" dirty="0"/>
              <a:t> 功能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690" y="3204845"/>
            <a:ext cx="2756535" cy="216154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8310" y="45085"/>
            <a:ext cx="6105525" cy="310070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88310" y="3204210"/>
            <a:ext cx="6106160" cy="216217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23850" y="1196975"/>
            <a:ext cx="270891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/>
              <a:t>学生个人资料修改展示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59b97052-2a4e-4668-aa41-23220cf54ae4"/>
          <p:cNvPicPr>
            <a:picLocks noChangeAspect="1"/>
          </p:cNvPicPr>
          <p:nvPr/>
        </p:nvPicPr>
        <p:blipFill>
          <a:blip r:embed="rId2"/>
          <a:srcRect b="584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323850" y="260985"/>
            <a:ext cx="22377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3.2</a:t>
            </a:r>
            <a:r>
              <a:rPr lang="zh-CN" altLang="en-US" dirty="0"/>
              <a:t> 功能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0245" y="1845310"/>
            <a:ext cx="4443095" cy="23018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8490" y="4365625"/>
            <a:ext cx="4403090" cy="226822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2095" y="4365625"/>
            <a:ext cx="4076700" cy="222186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9705" y="1845310"/>
            <a:ext cx="4193540" cy="226187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539750" y="1110615"/>
            <a:ext cx="409194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/>
              <a:t>学生课表，作业和考试申请展示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59b97052-2a4e-4668-aa41-23220cf54ae4"/>
          <p:cNvPicPr>
            <a:picLocks noChangeAspect="1"/>
          </p:cNvPicPr>
          <p:nvPr/>
        </p:nvPicPr>
        <p:blipFill>
          <a:blip r:embed="rId2"/>
          <a:srcRect b="5849"/>
          <a:stretch>
            <a:fillRect/>
          </a:stretch>
        </p:blipFill>
        <p:spPr>
          <a:xfrm>
            <a:off x="-36195" y="-27305"/>
            <a:ext cx="9144000" cy="685800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323850" y="260985"/>
            <a:ext cx="22377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4.1</a:t>
            </a:r>
            <a:r>
              <a:rPr lang="zh-CN" altLang="en-US" dirty="0"/>
              <a:t> 教师功能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1775" y="1412875"/>
            <a:ext cx="6276340" cy="293052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332230" y="1988820"/>
            <a:ext cx="115824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/>
              <a:t>教师页面：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59b97052-2a4e-4668-aa41-23220cf54ae4"/>
          <p:cNvPicPr>
            <a:picLocks noChangeAspect="1"/>
          </p:cNvPicPr>
          <p:nvPr/>
        </p:nvPicPr>
        <p:blipFill>
          <a:blip r:embed="rId2"/>
          <a:srcRect b="584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323850" y="260985"/>
            <a:ext cx="22377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4.2</a:t>
            </a:r>
            <a:r>
              <a:rPr lang="zh-CN" altLang="en-US" dirty="0"/>
              <a:t> 导出成绩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705" y="1485265"/>
            <a:ext cx="4164965" cy="274447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8535" y="1495425"/>
            <a:ext cx="3706495" cy="273431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44165" y="4293235"/>
            <a:ext cx="3549650" cy="245046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59b97052-2a4e-4668-aa41-23220cf54ae4"/>
          <p:cNvPicPr>
            <a:picLocks noChangeAspect="1"/>
          </p:cNvPicPr>
          <p:nvPr/>
        </p:nvPicPr>
        <p:blipFill>
          <a:blip r:embed="rId2"/>
          <a:srcRect b="584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323850" y="260985"/>
            <a:ext cx="22377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4.2</a:t>
            </a:r>
            <a:r>
              <a:rPr lang="zh-CN" altLang="en-US" dirty="0"/>
              <a:t> 导出成绩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395" y="2205355"/>
            <a:ext cx="8157845" cy="222123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350" y="4653280"/>
            <a:ext cx="7608570" cy="201422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188085" y="1701165"/>
            <a:ext cx="321818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/>
              <a:t>相关班级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59b97052-2a4e-4668-aa41-23220cf54ae4"/>
          <p:cNvPicPr>
            <a:picLocks noChangeAspect="1"/>
          </p:cNvPicPr>
          <p:nvPr/>
        </p:nvPicPr>
        <p:blipFill>
          <a:blip r:embed="rId2"/>
          <a:srcRect b="584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323850" y="260985"/>
            <a:ext cx="22377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4.3</a:t>
            </a:r>
            <a:r>
              <a:rPr lang="zh-CN" altLang="en-US" dirty="0"/>
              <a:t> 评价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50" y="1341120"/>
            <a:ext cx="4464685" cy="246126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6145" y="1341120"/>
            <a:ext cx="4359910" cy="244094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950" y="4011295"/>
            <a:ext cx="4463415" cy="21463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16145" y="4005580"/>
            <a:ext cx="4302125" cy="202247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95605" y="909320"/>
            <a:ext cx="475932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/>
              <a:t>教师可以提交关于课程和教学的评价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59b97052-2a4e-4668-aa41-23220cf54ae4"/>
          <p:cNvPicPr>
            <a:picLocks noChangeAspect="1"/>
          </p:cNvPicPr>
          <p:nvPr/>
        </p:nvPicPr>
        <p:blipFill>
          <a:blip r:embed="rId2"/>
          <a:srcRect b="5849"/>
          <a:stretch>
            <a:fillRect/>
          </a:stretch>
        </p:blipFill>
        <p:spPr>
          <a:xfrm>
            <a:off x="0" y="-99060"/>
            <a:ext cx="9144000" cy="6858000"/>
          </a:xfrm>
          <a:prstGeom prst="rect">
            <a:avLst/>
          </a:prstGeom>
        </p:spPr>
      </p:pic>
      <p:sp>
        <p:nvSpPr>
          <p:cNvPr id="5" name="流程图: 可选过程 4"/>
          <p:cNvSpPr/>
          <p:nvPr/>
        </p:nvSpPr>
        <p:spPr>
          <a:xfrm>
            <a:off x="35560" y="3013075"/>
            <a:ext cx="1226820" cy="617220"/>
          </a:xfrm>
          <a:prstGeom prst="flowChartAlternateProcess">
            <a:avLst/>
          </a:prstGeom>
          <a:solidFill>
            <a:schemeClr val="bg1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chemeClr val="tx1"/>
                </a:solidFill>
              </a:rPr>
              <a:t>成绩管理系统</a:t>
            </a:r>
          </a:p>
        </p:txBody>
      </p:sp>
      <p:sp>
        <p:nvSpPr>
          <p:cNvPr id="6" name="流程图: 可选过程 5"/>
          <p:cNvSpPr/>
          <p:nvPr/>
        </p:nvSpPr>
        <p:spPr>
          <a:xfrm>
            <a:off x="1630680" y="5949315"/>
            <a:ext cx="1342390" cy="575945"/>
          </a:xfrm>
          <a:prstGeom prst="flowChartAlternateProcess">
            <a:avLst/>
          </a:prstGeom>
          <a:solidFill>
            <a:schemeClr val="bg1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chemeClr val="tx1"/>
                </a:solidFill>
              </a:rPr>
              <a:t>管理员</a:t>
            </a:r>
          </a:p>
        </p:txBody>
      </p:sp>
      <p:sp>
        <p:nvSpPr>
          <p:cNvPr id="7" name="流程图: 可选过程 6"/>
          <p:cNvSpPr/>
          <p:nvPr/>
        </p:nvSpPr>
        <p:spPr>
          <a:xfrm>
            <a:off x="1619885" y="3246120"/>
            <a:ext cx="1353185" cy="575945"/>
          </a:xfrm>
          <a:prstGeom prst="flowChartAlternateProcess">
            <a:avLst/>
          </a:prstGeom>
          <a:solidFill>
            <a:schemeClr val="bg1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chemeClr val="tx1"/>
                </a:solidFill>
              </a:rPr>
              <a:t>教师功能</a:t>
            </a:r>
          </a:p>
        </p:txBody>
      </p:sp>
      <p:sp>
        <p:nvSpPr>
          <p:cNvPr id="8" name="流程图: 可选过程 7"/>
          <p:cNvSpPr/>
          <p:nvPr/>
        </p:nvSpPr>
        <p:spPr>
          <a:xfrm>
            <a:off x="1619885" y="2061210"/>
            <a:ext cx="1342390" cy="575945"/>
          </a:xfrm>
          <a:prstGeom prst="flowChartAlternateProcess">
            <a:avLst/>
          </a:prstGeom>
          <a:solidFill>
            <a:schemeClr val="bg1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chemeClr val="tx1"/>
                </a:solidFill>
              </a:rPr>
              <a:t>学生功能</a:t>
            </a:r>
          </a:p>
        </p:txBody>
      </p:sp>
      <p:sp>
        <p:nvSpPr>
          <p:cNvPr id="9" name="流程图: 可选过程 8"/>
          <p:cNvSpPr/>
          <p:nvPr/>
        </p:nvSpPr>
        <p:spPr>
          <a:xfrm>
            <a:off x="1630680" y="836930"/>
            <a:ext cx="1342390" cy="575945"/>
          </a:xfrm>
          <a:prstGeom prst="flowChartAlternateProcess">
            <a:avLst/>
          </a:prstGeom>
          <a:solidFill>
            <a:schemeClr val="bg1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chemeClr val="tx1"/>
                </a:solidFill>
              </a:rPr>
              <a:t>家长</a:t>
            </a:r>
          </a:p>
        </p:txBody>
      </p:sp>
      <p:sp>
        <p:nvSpPr>
          <p:cNvPr id="10" name="流程图: 可选过程 9"/>
          <p:cNvSpPr/>
          <p:nvPr/>
        </p:nvSpPr>
        <p:spPr>
          <a:xfrm>
            <a:off x="1630680" y="-27305"/>
            <a:ext cx="1342390" cy="575945"/>
          </a:xfrm>
          <a:prstGeom prst="flowChartAlternateProcess">
            <a:avLst/>
          </a:prstGeom>
          <a:solidFill>
            <a:schemeClr val="bg1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chemeClr val="tx1"/>
                </a:solidFill>
              </a:rPr>
              <a:t>登录框架</a:t>
            </a:r>
          </a:p>
        </p:txBody>
      </p:sp>
      <p:sp>
        <p:nvSpPr>
          <p:cNvPr id="11" name="流程图: 可选过程 10"/>
          <p:cNvSpPr/>
          <p:nvPr/>
        </p:nvSpPr>
        <p:spPr>
          <a:xfrm>
            <a:off x="3274695" y="123190"/>
            <a:ext cx="1209040" cy="287655"/>
          </a:xfrm>
          <a:prstGeom prst="flowChartAlternateProcess">
            <a:avLst/>
          </a:prstGeom>
          <a:solidFill>
            <a:schemeClr val="bg1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>
                <a:solidFill>
                  <a:schemeClr val="tx1"/>
                </a:solidFill>
              </a:rPr>
              <a:t>登录界面</a:t>
            </a:r>
          </a:p>
        </p:txBody>
      </p:sp>
      <p:sp>
        <p:nvSpPr>
          <p:cNvPr id="12" name="流程图: 可选过程 11"/>
          <p:cNvSpPr/>
          <p:nvPr/>
        </p:nvSpPr>
        <p:spPr>
          <a:xfrm>
            <a:off x="3277235" y="532130"/>
            <a:ext cx="1207770" cy="304165"/>
          </a:xfrm>
          <a:prstGeom prst="flowChartAlternateProcess">
            <a:avLst/>
          </a:prstGeom>
          <a:solidFill>
            <a:schemeClr val="bg1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>
                <a:solidFill>
                  <a:schemeClr val="tx1"/>
                </a:solidFill>
              </a:rPr>
              <a:t>家长页面</a:t>
            </a:r>
          </a:p>
        </p:txBody>
      </p:sp>
      <p:sp>
        <p:nvSpPr>
          <p:cNvPr id="13" name="流程图: 可选过程 12"/>
          <p:cNvSpPr/>
          <p:nvPr/>
        </p:nvSpPr>
        <p:spPr>
          <a:xfrm>
            <a:off x="3277235" y="867410"/>
            <a:ext cx="1207770" cy="304165"/>
          </a:xfrm>
          <a:prstGeom prst="flowChartAlternateProcess">
            <a:avLst/>
          </a:prstGeom>
          <a:solidFill>
            <a:schemeClr val="bg1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>
                <a:solidFill>
                  <a:schemeClr val="tx1"/>
                </a:solidFill>
              </a:rPr>
              <a:t>家长身份验证</a:t>
            </a:r>
          </a:p>
        </p:txBody>
      </p:sp>
      <p:sp>
        <p:nvSpPr>
          <p:cNvPr id="14" name="流程图: 可选过程 13"/>
          <p:cNvSpPr/>
          <p:nvPr/>
        </p:nvSpPr>
        <p:spPr>
          <a:xfrm>
            <a:off x="3274695" y="1202690"/>
            <a:ext cx="1207770" cy="304165"/>
          </a:xfrm>
          <a:prstGeom prst="flowChartAlternateProcess">
            <a:avLst/>
          </a:prstGeom>
          <a:solidFill>
            <a:schemeClr val="bg1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>
                <a:solidFill>
                  <a:schemeClr val="tx1"/>
                </a:solidFill>
              </a:rPr>
              <a:t>个人设置</a:t>
            </a:r>
          </a:p>
        </p:txBody>
      </p:sp>
      <p:sp>
        <p:nvSpPr>
          <p:cNvPr id="15" name="流程图: 可选过程 14"/>
          <p:cNvSpPr/>
          <p:nvPr/>
        </p:nvSpPr>
        <p:spPr>
          <a:xfrm>
            <a:off x="3274695" y="1537970"/>
            <a:ext cx="1207770" cy="304165"/>
          </a:xfrm>
          <a:prstGeom prst="flowChartAlternateProcess">
            <a:avLst/>
          </a:prstGeom>
          <a:solidFill>
            <a:schemeClr val="bg1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>
                <a:solidFill>
                  <a:schemeClr val="tx1"/>
                </a:solidFill>
              </a:rPr>
              <a:t>组件</a:t>
            </a:r>
          </a:p>
        </p:txBody>
      </p:sp>
      <p:sp>
        <p:nvSpPr>
          <p:cNvPr id="16" name="流程图: 可选过程 15"/>
          <p:cNvSpPr/>
          <p:nvPr/>
        </p:nvSpPr>
        <p:spPr>
          <a:xfrm>
            <a:off x="3274695" y="1988820"/>
            <a:ext cx="1207770" cy="304165"/>
          </a:xfrm>
          <a:prstGeom prst="flowChartAlternateProcess">
            <a:avLst/>
          </a:prstGeom>
          <a:solidFill>
            <a:schemeClr val="bg1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>
                <a:solidFill>
                  <a:schemeClr val="tx1"/>
                </a:solidFill>
              </a:rPr>
              <a:t>导航</a:t>
            </a:r>
          </a:p>
        </p:txBody>
      </p:sp>
      <p:sp>
        <p:nvSpPr>
          <p:cNvPr id="17" name="流程图: 可选过程 16"/>
          <p:cNvSpPr/>
          <p:nvPr/>
        </p:nvSpPr>
        <p:spPr>
          <a:xfrm>
            <a:off x="3274695" y="2348865"/>
            <a:ext cx="1207770" cy="304165"/>
          </a:xfrm>
          <a:prstGeom prst="flowChartAlternateProcess">
            <a:avLst/>
          </a:prstGeom>
          <a:solidFill>
            <a:schemeClr val="bg1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>
                <a:solidFill>
                  <a:schemeClr val="tx1"/>
                </a:solidFill>
              </a:rPr>
              <a:t>功能</a:t>
            </a:r>
          </a:p>
        </p:txBody>
      </p:sp>
      <p:sp>
        <p:nvSpPr>
          <p:cNvPr id="18" name="流程图: 可选过程 17"/>
          <p:cNvSpPr/>
          <p:nvPr/>
        </p:nvSpPr>
        <p:spPr>
          <a:xfrm>
            <a:off x="3274695" y="2708910"/>
            <a:ext cx="1207770" cy="304165"/>
          </a:xfrm>
          <a:prstGeom prst="flowChartAlternateProcess">
            <a:avLst/>
          </a:prstGeom>
          <a:solidFill>
            <a:schemeClr val="bg1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>
                <a:solidFill>
                  <a:schemeClr val="tx1"/>
                </a:solidFill>
              </a:rPr>
              <a:t>教师页面</a:t>
            </a:r>
          </a:p>
        </p:txBody>
      </p:sp>
      <p:sp>
        <p:nvSpPr>
          <p:cNvPr id="19" name="流程图: 可选过程 18"/>
          <p:cNvSpPr/>
          <p:nvPr/>
        </p:nvSpPr>
        <p:spPr>
          <a:xfrm>
            <a:off x="3277235" y="3068955"/>
            <a:ext cx="1207770" cy="304165"/>
          </a:xfrm>
          <a:prstGeom prst="flowChartAlternateProcess">
            <a:avLst/>
          </a:prstGeom>
          <a:solidFill>
            <a:schemeClr val="bg1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>
                <a:solidFill>
                  <a:schemeClr val="tx1"/>
                </a:solidFill>
              </a:rPr>
              <a:t>导出成绩</a:t>
            </a:r>
          </a:p>
        </p:txBody>
      </p:sp>
      <p:sp>
        <p:nvSpPr>
          <p:cNvPr id="20" name="流程图: 可选过程 19"/>
          <p:cNvSpPr/>
          <p:nvPr/>
        </p:nvSpPr>
        <p:spPr>
          <a:xfrm>
            <a:off x="3277235" y="3789045"/>
            <a:ext cx="1207770" cy="304165"/>
          </a:xfrm>
          <a:prstGeom prst="flowChartAlternateProcess">
            <a:avLst/>
          </a:prstGeom>
          <a:solidFill>
            <a:schemeClr val="bg1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>
                <a:solidFill>
                  <a:schemeClr val="tx1"/>
                </a:solidFill>
              </a:rPr>
              <a:t>发布内容</a:t>
            </a:r>
          </a:p>
        </p:txBody>
      </p:sp>
      <p:sp>
        <p:nvSpPr>
          <p:cNvPr id="21" name="流程图: 可选过程 20"/>
          <p:cNvSpPr/>
          <p:nvPr/>
        </p:nvSpPr>
        <p:spPr>
          <a:xfrm>
            <a:off x="3263900" y="3429000"/>
            <a:ext cx="1207770" cy="304165"/>
          </a:xfrm>
          <a:prstGeom prst="flowChartAlternateProcess">
            <a:avLst/>
          </a:prstGeom>
          <a:solidFill>
            <a:schemeClr val="bg1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>
                <a:solidFill>
                  <a:schemeClr val="tx1"/>
                </a:solidFill>
              </a:rPr>
              <a:t>评价</a:t>
            </a:r>
          </a:p>
        </p:txBody>
      </p:sp>
      <p:sp>
        <p:nvSpPr>
          <p:cNvPr id="22" name="流程图: 可选过程 21"/>
          <p:cNvSpPr/>
          <p:nvPr/>
        </p:nvSpPr>
        <p:spPr>
          <a:xfrm>
            <a:off x="3277235" y="4509135"/>
            <a:ext cx="1207770" cy="304165"/>
          </a:xfrm>
          <a:prstGeom prst="flowChartAlternateProcess">
            <a:avLst/>
          </a:prstGeom>
          <a:solidFill>
            <a:schemeClr val="bg1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>
                <a:solidFill>
                  <a:schemeClr val="tx1"/>
                </a:solidFill>
              </a:rPr>
              <a:t>录入成绩</a:t>
            </a:r>
          </a:p>
        </p:txBody>
      </p:sp>
      <p:sp>
        <p:nvSpPr>
          <p:cNvPr id="23" name="流程图: 可选过程 22"/>
          <p:cNvSpPr/>
          <p:nvPr/>
        </p:nvSpPr>
        <p:spPr>
          <a:xfrm>
            <a:off x="3275965" y="4149090"/>
            <a:ext cx="1207770" cy="304165"/>
          </a:xfrm>
          <a:prstGeom prst="flowChartAlternateProcess">
            <a:avLst/>
          </a:prstGeom>
          <a:solidFill>
            <a:schemeClr val="bg1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>
                <a:solidFill>
                  <a:schemeClr val="tx1"/>
                </a:solidFill>
              </a:rPr>
              <a:t>查看学生</a:t>
            </a:r>
          </a:p>
        </p:txBody>
      </p:sp>
      <p:sp>
        <p:nvSpPr>
          <p:cNvPr id="24" name="流程图: 可选过程 23"/>
          <p:cNvSpPr/>
          <p:nvPr/>
        </p:nvSpPr>
        <p:spPr>
          <a:xfrm>
            <a:off x="3274695" y="4885690"/>
            <a:ext cx="1207770" cy="304165"/>
          </a:xfrm>
          <a:prstGeom prst="flowChartAlternateProcess">
            <a:avLst/>
          </a:prstGeom>
          <a:solidFill>
            <a:schemeClr val="bg1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>
                <a:solidFill>
                  <a:schemeClr val="tx1"/>
                </a:solidFill>
              </a:rPr>
              <a:t>个人功能</a:t>
            </a:r>
          </a:p>
        </p:txBody>
      </p:sp>
      <p:sp>
        <p:nvSpPr>
          <p:cNvPr id="25" name="流程图: 可选过程 24"/>
          <p:cNvSpPr/>
          <p:nvPr/>
        </p:nvSpPr>
        <p:spPr>
          <a:xfrm>
            <a:off x="3263900" y="5229225"/>
            <a:ext cx="1207770" cy="304165"/>
          </a:xfrm>
          <a:prstGeom prst="flowChartAlternateProcess">
            <a:avLst/>
          </a:prstGeom>
          <a:solidFill>
            <a:schemeClr val="bg1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>
                <a:solidFill>
                  <a:schemeClr val="tx1"/>
                </a:solidFill>
              </a:rPr>
              <a:t>系统维护</a:t>
            </a:r>
          </a:p>
        </p:txBody>
      </p:sp>
      <p:sp>
        <p:nvSpPr>
          <p:cNvPr id="26" name="流程图: 可选过程 25"/>
          <p:cNvSpPr/>
          <p:nvPr/>
        </p:nvSpPr>
        <p:spPr>
          <a:xfrm>
            <a:off x="3277235" y="5572760"/>
            <a:ext cx="1207770" cy="304165"/>
          </a:xfrm>
          <a:prstGeom prst="flowChartAlternateProcess">
            <a:avLst/>
          </a:prstGeom>
          <a:solidFill>
            <a:schemeClr val="bg1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>
                <a:solidFill>
                  <a:schemeClr val="tx1"/>
                </a:solidFill>
              </a:rPr>
              <a:t>数据管理</a:t>
            </a:r>
          </a:p>
        </p:txBody>
      </p:sp>
      <p:sp>
        <p:nvSpPr>
          <p:cNvPr id="27" name="流程图: 可选过程 26"/>
          <p:cNvSpPr/>
          <p:nvPr/>
        </p:nvSpPr>
        <p:spPr>
          <a:xfrm>
            <a:off x="3277235" y="5916295"/>
            <a:ext cx="1207770" cy="304165"/>
          </a:xfrm>
          <a:prstGeom prst="flowChartAlternateProcess">
            <a:avLst/>
          </a:prstGeom>
          <a:solidFill>
            <a:schemeClr val="bg1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>
                <a:solidFill>
                  <a:schemeClr val="tx1"/>
                </a:solidFill>
              </a:rPr>
              <a:t>权限管理</a:t>
            </a:r>
          </a:p>
        </p:txBody>
      </p:sp>
      <p:sp>
        <p:nvSpPr>
          <p:cNvPr id="28" name="流程图: 可选过程 27"/>
          <p:cNvSpPr/>
          <p:nvPr/>
        </p:nvSpPr>
        <p:spPr>
          <a:xfrm>
            <a:off x="3277235" y="6259830"/>
            <a:ext cx="1207770" cy="304165"/>
          </a:xfrm>
          <a:prstGeom prst="flowChartAlternateProcess">
            <a:avLst/>
          </a:prstGeom>
          <a:solidFill>
            <a:schemeClr val="bg1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>
                <a:solidFill>
                  <a:schemeClr val="tx1"/>
                </a:solidFill>
              </a:rPr>
              <a:t>用户管理</a:t>
            </a:r>
          </a:p>
        </p:txBody>
      </p:sp>
      <p:sp>
        <p:nvSpPr>
          <p:cNvPr id="30" name="左大括号 29"/>
          <p:cNvSpPr/>
          <p:nvPr/>
        </p:nvSpPr>
        <p:spPr>
          <a:xfrm>
            <a:off x="1327150" y="279400"/>
            <a:ext cx="192405" cy="6069965"/>
          </a:xfrm>
          <a:prstGeom prst="leftBrace">
            <a:avLst>
              <a:gd name="adj1" fmla="val 0"/>
              <a:gd name="adj2" fmla="val 50000"/>
            </a:avLst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左大括号 30"/>
          <p:cNvSpPr/>
          <p:nvPr/>
        </p:nvSpPr>
        <p:spPr>
          <a:xfrm>
            <a:off x="3051810" y="203835"/>
            <a:ext cx="144145" cy="75565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左大括号 31"/>
          <p:cNvSpPr/>
          <p:nvPr/>
        </p:nvSpPr>
        <p:spPr>
          <a:xfrm>
            <a:off x="3128645" y="692785"/>
            <a:ext cx="75565" cy="1008380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左大括号 32"/>
          <p:cNvSpPr/>
          <p:nvPr/>
        </p:nvSpPr>
        <p:spPr>
          <a:xfrm>
            <a:off x="3031490" y="2132965"/>
            <a:ext cx="173990" cy="432435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左大括号 33"/>
          <p:cNvSpPr/>
          <p:nvPr/>
        </p:nvSpPr>
        <p:spPr>
          <a:xfrm>
            <a:off x="3128645" y="2853055"/>
            <a:ext cx="75565" cy="1800225"/>
          </a:xfrm>
          <a:prstGeom prst="leftBrace">
            <a:avLst>
              <a:gd name="adj1" fmla="val 8333"/>
              <a:gd name="adj2" fmla="val 40846"/>
            </a:avLst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左大括号 34"/>
          <p:cNvSpPr/>
          <p:nvPr/>
        </p:nvSpPr>
        <p:spPr>
          <a:xfrm>
            <a:off x="3128010" y="5013325"/>
            <a:ext cx="76200" cy="1368425"/>
          </a:xfrm>
          <a:prstGeom prst="leftBrace">
            <a:avLst>
              <a:gd name="adj1" fmla="val 8333"/>
              <a:gd name="adj2" fmla="val 88491"/>
            </a:avLst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文本框 35"/>
          <p:cNvSpPr txBox="1"/>
          <p:nvPr/>
        </p:nvSpPr>
        <p:spPr>
          <a:xfrm>
            <a:off x="5940425" y="45085"/>
            <a:ext cx="356298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/>
              <a:t>系统功能概述图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59b97052-2a4e-4668-aa41-23220cf54ae4"/>
          <p:cNvPicPr>
            <a:picLocks noChangeAspect="1"/>
          </p:cNvPicPr>
          <p:nvPr/>
        </p:nvPicPr>
        <p:blipFill>
          <a:blip r:embed="rId2"/>
          <a:srcRect b="584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323850" y="260985"/>
            <a:ext cx="22377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4.4</a:t>
            </a:r>
            <a:r>
              <a:rPr lang="zh-CN" altLang="en-US" dirty="0"/>
              <a:t> 发布内容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705" y="1052830"/>
            <a:ext cx="4154805" cy="283337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0245" y="1052830"/>
            <a:ext cx="4481830" cy="205549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0245" y="3357245"/>
            <a:ext cx="4493895" cy="195770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2245" y="4221480"/>
            <a:ext cx="4152265" cy="248158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95605" y="692785"/>
            <a:ext cx="664273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/>
              <a:t>教师可以发布作业和考试内容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59b97052-2a4e-4668-aa41-23220cf54ae4"/>
          <p:cNvPicPr>
            <a:picLocks noChangeAspect="1"/>
          </p:cNvPicPr>
          <p:nvPr/>
        </p:nvPicPr>
        <p:blipFill>
          <a:blip r:embed="rId2"/>
          <a:srcRect b="584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323850" y="260985"/>
            <a:ext cx="22377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4.5</a:t>
            </a:r>
            <a:r>
              <a:rPr lang="zh-CN" altLang="en-US" dirty="0"/>
              <a:t> 录入成绩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705" y="1577975"/>
            <a:ext cx="4505325" cy="244030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6145" y="1628775"/>
            <a:ext cx="4328160" cy="214820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705" y="4221480"/>
            <a:ext cx="4505325" cy="224663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2045" y="4149090"/>
            <a:ext cx="3675380" cy="232283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59b97052-2a4e-4668-aa41-23220cf54ae4"/>
          <p:cNvPicPr>
            <a:picLocks noChangeAspect="1"/>
          </p:cNvPicPr>
          <p:nvPr/>
        </p:nvPicPr>
        <p:blipFill>
          <a:blip r:embed="rId2"/>
          <a:srcRect b="584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323850" y="260985"/>
            <a:ext cx="22377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5.1</a:t>
            </a:r>
            <a:r>
              <a:rPr lang="zh-CN" altLang="en-US" dirty="0"/>
              <a:t> 管理员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650" y="2421255"/>
            <a:ext cx="6636385" cy="336677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259840" y="1833880"/>
            <a:ext cx="394589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/>
              <a:t>管理员界面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59b97052-2a4e-4668-aa41-23220cf54ae4"/>
          <p:cNvPicPr>
            <a:picLocks noChangeAspect="1"/>
          </p:cNvPicPr>
          <p:nvPr/>
        </p:nvPicPr>
        <p:blipFill>
          <a:blip r:embed="rId2"/>
          <a:srcRect b="584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323850" y="260985"/>
            <a:ext cx="22377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5.2</a:t>
            </a:r>
            <a:r>
              <a:rPr lang="zh-CN" altLang="en-US" dirty="0"/>
              <a:t> 个人功能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50" y="1527175"/>
            <a:ext cx="4688205" cy="231711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2045" y="1527175"/>
            <a:ext cx="4166235" cy="235648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140" y="3883660"/>
            <a:ext cx="3808095" cy="267843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539750" y="1125220"/>
            <a:ext cx="376809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/>
              <a:t>管理员个人信息设置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59b97052-2a4e-4668-aa41-23220cf54ae4"/>
          <p:cNvPicPr>
            <a:picLocks noChangeAspect="1"/>
          </p:cNvPicPr>
          <p:nvPr/>
        </p:nvPicPr>
        <p:blipFill>
          <a:blip r:embed="rId2"/>
          <a:srcRect b="584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323850" y="260985"/>
            <a:ext cx="22377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5.3</a:t>
            </a:r>
            <a:r>
              <a:rPr lang="zh-CN" altLang="en-US"/>
              <a:t>、系统维护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705" y="2588260"/>
            <a:ext cx="4359275" cy="270319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4390" y="2588260"/>
            <a:ext cx="4268470" cy="287845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59b97052-2a4e-4668-aa41-23220cf54ae4"/>
          <p:cNvPicPr>
            <a:picLocks noChangeAspect="1"/>
          </p:cNvPicPr>
          <p:nvPr/>
        </p:nvPicPr>
        <p:blipFill>
          <a:blip r:embed="rId2"/>
          <a:srcRect b="584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323850" y="260985"/>
            <a:ext cx="22377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5.4</a:t>
            </a:r>
            <a:r>
              <a:rPr lang="zh-CN" altLang="en-US" dirty="0"/>
              <a:t> 数据管理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50" y="1557020"/>
            <a:ext cx="4412615" cy="23082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557020"/>
            <a:ext cx="4472940" cy="29337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950" y="3933190"/>
            <a:ext cx="4465955" cy="278574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513715" y="998220"/>
            <a:ext cx="348234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/>
              <a:t>管理员导出信息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59b97052-2a4e-4668-aa41-23220cf54ae4"/>
          <p:cNvPicPr>
            <a:picLocks noChangeAspect="1"/>
          </p:cNvPicPr>
          <p:nvPr/>
        </p:nvPicPr>
        <p:blipFill>
          <a:blip r:embed="rId2"/>
          <a:srcRect b="584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323850" y="260985"/>
            <a:ext cx="22377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5.4</a:t>
            </a:r>
            <a:r>
              <a:rPr lang="zh-CN" altLang="en-US" dirty="0"/>
              <a:t> 数据管理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705" y="909320"/>
            <a:ext cx="4476750" cy="303911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6145" y="909320"/>
            <a:ext cx="4340225" cy="25082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705" y="4005580"/>
            <a:ext cx="4695825" cy="282067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924300" y="507365"/>
            <a:ext cx="378587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/>
              <a:t>管理员导入用户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59b97052-2a4e-4668-aa41-23220cf54ae4"/>
          <p:cNvPicPr>
            <a:picLocks noChangeAspect="1"/>
          </p:cNvPicPr>
          <p:nvPr/>
        </p:nvPicPr>
        <p:blipFill>
          <a:blip r:embed="rId2"/>
          <a:srcRect b="584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323850" y="260985"/>
            <a:ext cx="22377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5.5</a:t>
            </a:r>
            <a:r>
              <a:rPr lang="zh-CN" altLang="en-US" dirty="0"/>
              <a:t> 权限管理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50" y="2230120"/>
            <a:ext cx="4474845" cy="249745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4390" y="2230120"/>
            <a:ext cx="4404360" cy="297815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924300" y="1628775"/>
            <a:ext cx="38201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/>
              <a:t>家长权限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59b97052-2a4e-4668-aa41-23220cf54ae4"/>
          <p:cNvPicPr>
            <a:picLocks noChangeAspect="1"/>
          </p:cNvPicPr>
          <p:nvPr/>
        </p:nvPicPr>
        <p:blipFill>
          <a:blip r:embed="rId2"/>
          <a:srcRect b="5849"/>
          <a:stretch>
            <a:fillRect/>
          </a:stretch>
        </p:blipFill>
        <p:spPr>
          <a:xfrm>
            <a:off x="0" y="-27305"/>
            <a:ext cx="9144000" cy="685800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323850" y="260985"/>
            <a:ext cx="22377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5.5</a:t>
            </a:r>
            <a:r>
              <a:rPr lang="zh-CN" altLang="en-US"/>
              <a:t>、权限管理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50" y="1845310"/>
            <a:ext cx="4688205" cy="272605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0290" y="1845310"/>
            <a:ext cx="4056380" cy="300291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284345" y="1343025"/>
            <a:ext cx="37064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/>
              <a:t>教师权限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59b97052-2a4e-4668-aa41-23220cf54ae4"/>
          <p:cNvPicPr>
            <a:picLocks noChangeAspect="1"/>
          </p:cNvPicPr>
          <p:nvPr/>
        </p:nvPicPr>
        <p:blipFill>
          <a:blip r:embed="rId2"/>
          <a:srcRect b="584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323850" y="260985"/>
            <a:ext cx="22377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5.5</a:t>
            </a:r>
            <a:r>
              <a:rPr lang="zh-CN" altLang="en-US" dirty="0"/>
              <a:t> 权限管理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50" y="1772920"/>
            <a:ext cx="4223385" cy="267525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8490" y="1772920"/>
            <a:ext cx="4150360" cy="33147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780155" y="1341120"/>
            <a:ext cx="227901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/>
              <a:t>学生权限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59b97052-2a4e-4668-aa41-23220cf54ae4"/>
          <p:cNvPicPr>
            <a:picLocks noChangeAspect="1"/>
          </p:cNvPicPr>
          <p:nvPr/>
        </p:nvPicPr>
        <p:blipFill>
          <a:blip r:embed="rId2"/>
          <a:srcRect b="584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323850" y="260985"/>
            <a:ext cx="19456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1.1</a:t>
            </a:r>
            <a:r>
              <a:rPr lang="zh-CN" altLang="en-US" dirty="0"/>
              <a:t> 登录界面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539750" y="2493010"/>
            <a:ext cx="3107055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/>
            <a:r>
              <a:rPr lang="zh-CN" altLang="en-US" sz="1400"/>
              <a:t>系统登录界面如图所示，用户通过登录已有的账号和密码，即可登录进入系统。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1955" y="1284605"/>
            <a:ext cx="4200525" cy="428879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59b97052-2a4e-4668-aa41-23220cf54ae4"/>
          <p:cNvPicPr>
            <a:picLocks noChangeAspect="1"/>
          </p:cNvPicPr>
          <p:nvPr/>
        </p:nvPicPr>
        <p:blipFill>
          <a:blip r:embed="rId2"/>
          <a:srcRect b="584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323850" y="260985"/>
            <a:ext cx="22377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5.6</a:t>
            </a:r>
            <a:r>
              <a:rPr lang="zh-CN" altLang="en-US" dirty="0"/>
              <a:t> 用户管理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60" y="1557020"/>
            <a:ext cx="4566920" cy="237744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6145" y="1600835"/>
            <a:ext cx="4382770" cy="22891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560" y="4005580"/>
            <a:ext cx="5274310" cy="283400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068445" y="981075"/>
            <a:ext cx="28194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家长用户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59b97052-2a4e-4668-aa41-23220cf54ae4"/>
          <p:cNvPicPr>
            <a:picLocks noChangeAspect="1"/>
          </p:cNvPicPr>
          <p:nvPr/>
        </p:nvPicPr>
        <p:blipFill>
          <a:blip r:embed="rId2"/>
          <a:srcRect b="584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323850" y="260985"/>
            <a:ext cx="22377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5.6</a:t>
            </a:r>
            <a:r>
              <a:rPr lang="zh-CN" altLang="en-US" dirty="0"/>
              <a:t> 用户管理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60" y="1701165"/>
            <a:ext cx="4599305" cy="230251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6145" y="1701165"/>
            <a:ext cx="4331335" cy="234442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560" y="4045585"/>
            <a:ext cx="5146675" cy="258953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924300" y="1134745"/>
            <a:ext cx="16071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导入用户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59b97052-2a4e-4668-aa41-23220cf54ae4"/>
          <p:cNvPicPr>
            <a:picLocks noChangeAspect="1"/>
          </p:cNvPicPr>
          <p:nvPr/>
        </p:nvPicPr>
        <p:blipFill>
          <a:blip r:embed="rId2"/>
          <a:srcRect b="584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323850" y="260985"/>
            <a:ext cx="22377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5.6</a:t>
            </a:r>
            <a:r>
              <a:rPr lang="zh-CN" altLang="en-US" dirty="0"/>
              <a:t> 用户管理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095" y="1845310"/>
            <a:ext cx="4398010" cy="22066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8535" y="1797685"/>
            <a:ext cx="4159885" cy="23018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2095" y="4149090"/>
            <a:ext cx="4636135" cy="24765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068445" y="1269365"/>
            <a:ext cx="17526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学生用户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59b97052-2a4e-4668-aa41-23220cf54ae4"/>
          <p:cNvPicPr>
            <a:picLocks noChangeAspect="1"/>
          </p:cNvPicPr>
          <p:nvPr/>
        </p:nvPicPr>
        <p:blipFill>
          <a:blip r:embed="rId2"/>
          <a:srcRect b="584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323850" y="260985"/>
            <a:ext cx="22377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5.6</a:t>
            </a:r>
            <a:r>
              <a:rPr lang="zh-CN" altLang="en-US" dirty="0"/>
              <a:t> 用户管理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095" y="1845310"/>
            <a:ext cx="4147185" cy="21907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0245" y="1845310"/>
            <a:ext cx="4396105" cy="216471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2095" y="4149090"/>
            <a:ext cx="4760595" cy="247713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986530" y="1337945"/>
            <a:ext cx="12338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导入用户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59b97052-2a4e-4668-aa41-23220cf54ae4"/>
          <p:cNvPicPr>
            <a:picLocks noChangeAspect="1"/>
          </p:cNvPicPr>
          <p:nvPr/>
        </p:nvPicPr>
        <p:blipFill>
          <a:blip r:embed="rId2"/>
          <a:srcRect b="584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323850" y="260985"/>
            <a:ext cx="22377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5.6</a:t>
            </a:r>
            <a:r>
              <a:rPr lang="zh-CN" altLang="en-US" dirty="0"/>
              <a:t> 用户管理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705" y="1772920"/>
            <a:ext cx="4557395" cy="24599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8535" y="1772920"/>
            <a:ext cx="4232275" cy="225488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284345" y="1269365"/>
            <a:ext cx="13696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教师用户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59b97052-2a4e-4668-aa41-23220cf54ae4"/>
          <p:cNvPicPr>
            <a:picLocks noChangeAspect="1"/>
          </p:cNvPicPr>
          <p:nvPr/>
        </p:nvPicPr>
        <p:blipFill>
          <a:blip r:embed="rId2"/>
          <a:srcRect b="584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323850" y="260985"/>
            <a:ext cx="22377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5.6</a:t>
            </a:r>
            <a:r>
              <a:rPr lang="zh-CN" altLang="en-US" dirty="0"/>
              <a:t> 用户管理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095" y="1557020"/>
            <a:ext cx="4403090" cy="225488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6145" y="1557020"/>
            <a:ext cx="4344670" cy="234823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2095" y="3905250"/>
            <a:ext cx="4345940" cy="223901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134485" y="981075"/>
            <a:ext cx="16617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导入用户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59b97052-2a4e-4668-aa41-23220cf54ae4"/>
          <p:cNvPicPr>
            <a:picLocks noChangeAspect="1"/>
          </p:cNvPicPr>
          <p:nvPr/>
        </p:nvPicPr>
        <p:blipFill>
          <a:blip r:embed="rId2"/>
          <a:srcRect b="584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323850" y="260985"/>
            <a:ext cx="22377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5.6</a:t>
            </a:r>
            <a:r>
              <a:rPr lang="zh-CN" altLang="en-US" dirty="0"/>
              <a:t> 用户管理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095" y="1412875"/>
            <a:ext cx="4189730" cy="22142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341120"/>
            <a:ext cx="4462780" cy="235775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995" y="3861435"/>
            <a:ext cx="5481320" cy="285559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924300" y="836930"/>
            <a:ext cx="17913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审批信息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59b97052-2a4e-4668-aa41-23220cf54ae4"/>
          <p:cNvPicPr>
            <a:picLocks noChangeAspect="1"/>
          </p:cNvPicPr>
          <p:nvPr/>
        </p:nvPicPr>
        <p:blipFill>
          <a:blip r:embed="rId2"/>
          <a:srcRect b="584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323850" y="260985"/>
            <a:ext cx="19456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2.1</a:t>
            </a:r>
            <a:r>
              <a:rPr lang="zh-CN" altLang="en-US" dirty="0"/>
              <a:t> 家长页面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085" y="836930"/>
            <a:ext cx="7358380" cy="339788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95605" y="4509135"/>
            <a:ext cx="500634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/>
              <a:t>家长通过登录已有的账户，进入家长页面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59b97052-2a4e-4668-aa41-23220cf54ae4"/>
          <p:cNvPicPr>
            <a:picLocks noChangeAspect="1"/>
          </p:cNvPicPr>
          <p:nvPr/>
        </p:nvPicPr>
        <p:blipFill>
          <a:blip r:embed="rId2"/>
          <a:srcRect b="5849"/>
          <a:stretch>
            <a:fillRect/>
          </a:stretch>
        </p:blipFill>
        <p:spPr>
          <a:xfrm>
            <a:off x="0" y="-27305"/>
            <a:ext cx="9144000" cy="685800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323850" y="260985"/>
            <a:ext cx="25920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2.2</a:t>
            </a:r>
            <a:r>
              <a:rPr lang="zh-CN" altLang="en-US" dirty="0"/>
              <a:t> 家长身份验证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8445" y="1196975"/>
            <a:ext cx="3890645" cy="303657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19430" y="1572260"/>
            <a:ext cx="2684780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/>
            <a:r>
              <a:rPr lang="zh-CN" altLang="en-US" sz="1400"/>
              <a:t>家长可输入自己的相关信息和孩子的信息，即可通过家长的身份验证。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59b97052-2a4e-4668-aa41-23220cf54ae4"/>
          <p:cNvPicPr>
            <a:picLocks noChangeAspect="1"/>
          </p:cNvPicPr>
          <p:nvPr/>
        </p:nvPicPr>
        <p:blipFill>
          <a:blip r:embed="rId2"/>
          <a:srcRect b="584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323850" y="260985"/>
            <a:ext cx="19456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2.3.1</a:t>
            </a:r>
            <a:r>
              <a:rPr lang="zh-CN" altLang="en-US" dirty="0"/>
              <a:t> 修改密码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1820" y="1485265"/>
            <a:ext cx="5799455" cy="249872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24815" y="1802765"/>
            <a:ext cx="249110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/>
            <a:r>
              <a:rPr lang="zh-CN" altLang="en-US" sz="1400"/>
              <a:t>家长可以进入此页面修改自己的密码。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59b97052-2a4e-4668-aa41-23220cf54ae4"/>
          <p:cNvPicPr>
            <a:picLocks noChangeAspect="1"/>
          </p:cNvPicPr>
          <p:nvPr/>
        </p:nvPicPr>
        <p:blipFill>
          <a:blip r:embed="rId2"/>
          <a:srcRect b="584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323850" y="260985"/>
            <a:ext cx="19456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2.3.2</a:t>
            </a:r>
            <a:r>
              <a:rPr lang="zh-CN" altLang="en-US" dirty="0"/>
              <a:t> 修改资料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8355" y="1341120"/>
            <a:ext cx="5663565" cy="248729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13715" y="1814195"/>
            <a:ext cx="269049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/>
            <a:r>
              <a:rPr lang="zh-CN" altLang="en-US" sz="1400"/>
              <a:t>同样的，家长也可以在此页面修改自己的信息资料。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59b97052-2a4e-4668-aa41-23220cf54ae4"/>
          <p:cNvPicPr>
            <a:picLocks noChangeAspect="1"/>
          </p:cNvPicPr>
          <p:nvPr/>
        </p:nvPicPr>
        <p:blipFill>
          <a:blip r:embed="rId2"/>
          <a:srcRect b="584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323850" y="260985"/>
            <a:ext cx="31496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2.4.1</a:t>
            </a:r>
            <a:r>
              <a:rPr lang="zh-CN" altLang="en-US" dirty="0"/>
              <a:t> 家长个人信息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8625" y="4005580"/>
            <a:ext cx="3479800" cy="12763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0245" y="116840"/>
            <a:ext cx="4538980" cy="37820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0425" y="5373370"/>
            <a:ext cx="3072765" cy="138747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744220" y="1713865"/>
            <a:ext cx="346773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/>
              <a:t>家长可以在这查看个人信息。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59b97052-2a4e-4668-aa41-23220cf54ae4"/>
          <p:cNvPicPr>
            <a:picLocks noChangeAspect="1"/>
          </p:cNvPicPr>
          <p:nvPr/>
        </p:nvPicPr>
        <p:blipFill>
          <a:blip r:embed="rId2"/>
          <a:srcRect b="584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323850" y="260985"/>
            <a:ext cx="19456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2.4.2</a:t>
            </a:r>
            <a:r>
              <a:rPr lang="zh-CN" altLang="en-US" dirty="0"/>
              <a:t> 学生信息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8310" y="188595"/>
            <a:ext cx="6077585" cy="22777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8310" y="2898140"/>
            <a:ext cx="6077585" cy="219456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12420" y="1613535"/>
            <a:ext cx="23158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/>
            <a:r>
              <a:rPr lang="zh-CN" altLang="en-US" sz="1400"/>
              <a:t>家长可以在这查看孩子的成绩和出勤情况。</a:t>
            </a: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NGM0ZWU0MTkyYzgwY2QwYmQ4NjY2ZTliNDRjMjE4YTcifQ=="/>
</p:tagLst>
</file>

<file path=ppt/theme/theme1.xml><?xml version="1.0" encoding="utf-8"?>
<a:theme xmlns:a="http://schemas.openxmlformats.org/drawingml/2006/main" name="默认设计模板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9EDEE"/>
      </a:accent5>
      <a:accent6>
        <a:srgbClr val="2D2D89"/>
      </a:accent6>
      <a:hlink>
        <a:srgbClr val="009999"/>
      </a:hlink>
      <a:folHlink>
        <a:srgbClr val="99CC00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9EDEE"/>
        </a:accent5>
        <a:accent6>
          <a:srgbClr val="2D2D89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4"/>
        </a:accent5>
        <a:accent6>
          <a:srgbClr val="E5895B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7B7E5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BFAF7"/>
        </a:accent3>
        <a:accent4>
          <a:srgbClr val="000000"/>
        </a:accent4>
        <a:accent5>
          <a:srgbClr val="FFFFFF"/>
        </a:accent5>
        <a:accent6>
          <a:srgbClr val="7EB1E5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7B7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8080"/>
        </a:lt1>
        <a:dk2>
          <a:srgbClr val="FFFF99"/>
        </a:dk2>
        <a:lt2>
          <a:srgbClr val="005A58"/>
        </a:lt2>
        <a:accent1>
          <a:srgbClr val="006462"/>
        </a:accent1>
        <a:accent2>
          <a:srgbClr val="6D6FC7"/>
        </a:accent2>
        <a:accent3>
          <a:srgbClr val="AAC1C1"/>
        </a:accent3>
        <a:accent4>
          <a:srgbClr val="DCDCDC"/>
        </a:accent4>
        <a:accent5>
          <a:srgbClr val="AAB8B8"/>
        </a:accent5>
        <a:accent6>
          <a:srgbClr val="6163B2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800000"/>
        </a:lt1>
        <a:dk2>
          <a:srgbClr val="DFD293"/>
        </a:dk2>
        <a:lt2>
          <a:srgbClr val="5C1F00"/>
        </a:lt2>
        <a:accent1>
          <a:srgbClr val="CC3300"/>
        </a:accent1>
        <a:accent2>
          <a:srgbClr val="BE7960"/>
        </a:accent2>
        <a:accent3>
          <a:srgbClr val="C1AAAA"/>
        </a:accent3>
        <a:accent4>
          <a:srgbClr val="DCDCDC"/>
        </a:accent4>
        <a:accent5>
          <a:srgbClr val="E2ADAA"/>
        </a:accent5>
        <a:accent6>
          <a:srgbClr val="AA6C55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CCFFFF"/>
        </a:dk2>
        <a:lt2>
          <a:srgbClr val="003366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CDCDC"/>
        </a:accent4>
        <a:accent5>
          <a:srgbClr val="ADB9E2"/>
        </a:accent5>
        <a:accent6>
          <a:srgbClr val="009D0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00"/>
        </a:lt1>
        <a:dk2>
          <a:srgbClr val="E3EBF1"/>
        </a:dk2>
        <a:lt2>
          <a:srgbClr val="336699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CDCDC"/>
        </a:accent4>
        <a:accent5>
          <a:srgbClr val="AAADCA"/>
        </a:accent5>
        <a:accent6>
          <a:srgbClr val="3E7B43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86B5D"/>
        </a:lt1>
        <a:dk2>
          <a:srgbClr val="D1D1CB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CDCDC"/>
        </a:accent4>
        <a:accent5>
          <a:srgbClr val="C7C7C1"/>
        </a:accent5>
        <a:accent6>
          <a:srgbClr val="728D96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66699"/>
        </a:lt1>
        <a:dk2>
          <a:srgbClr val="FFFFFF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B9B9CA"/>
        </a:accent3>
        <a:accent4>
          <a:srgbClr val="DCDCDC"/>
        </a:accent4>
        <a:accent5>
          <a:srgbClr val="B7B5BF"/>
        </a:accent5>
        <a:accent6>
          <a:srgbClr val="5B5BE5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23E26"/>
        </a:lt1>
        <a:dk2>
          <a:srgbClr val="DFC08D"/>
        </a:dk2>
        <a:lt2>
          <a:srgbClr val="2D2015"/>
        </a:lt2>
        <a:accent1>
          <a:srgbClr val="8C7B70"/>
        </a:accent1>
        <a:accent2>
          <a:srgbClr val="8F5F2F"/>
        </a:accent2>
        <a:accent3>
          <a:srgbClr val="B3AFAB"/>
        </a:accent3>
        <a:accent4>
          <a:srgbClr val="DCDCDC"/>
        </a:accent4>
        <a:accent5>
          <a:srgbClr val="C5BFBC"/>
        </a:accent5>
        <a:accent6>
          <a:srgbClr val="805529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默认设计模板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9EDEE"/>
      </a:accent5>
      <a:accent6>
        <a:srgbClr val="2D2D89"/>
      </a:accent6>
      <a:hlink>
        <a:srgbClr val="009999"/>
      </a:hlink>
      <a:folHlink>
        <a:srgbClr val="99CC00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9EDEE"/>
        </a:accent5>
        <a:accent6>
          <a:srgbClr val="2D2D89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4"/>
        </a:accent5>
        <a:accent6>
          <a:srgbClr val="E5895B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7B7E5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BFAF7"/>
        </a:accent3>
        <a:accent4>
          <a:srgbClr val="000000"/>
        </a:accent4>
        <a:accent5>
          <a:srgbClr val="FFFFFF"/>
        </a:accent5>
        <a:accent6>
          <a:srgbClr val="7EB1E5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7B7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8080"/>
        </a:lt1>
        <a:dk2>
          <a:srgbClr val="FFFF99"/>
        </a:dk2>
        <a:lt2>
          <a:srgbClr val="005A58"/>
        </a:lt2>
        <a:accent1>
          <a:srgbClr val="006462"/>
        </a:accent1>
        <a:accent2>
          <a:srgbClr val="6D6FC7"/>
        </a:accent2>
        <a:accent3>
          <a:srgbClr val="AAC1C1"/>
        </a:accent3>
        <a:accent4>
          <a:srgbClr val="DCDCDC"/>
        </a:accent4>
        <a:accent5>
          <a:srgbClr val="AAB8B8"/>
        </a:accent5>
        <a:accent6>
          <a:srgbClr val="6163B2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800000"/>
        </a:lt1>
        <a:dk2>
          <a:srgbClr val="DFD293"/>
        </a:dk2>
        <a:lt2>
          <a:srgbClr val="5C1F00"/>
        </a:lt2>
        <a:accent1>
          <a:srgbClr val="CC3300"/>
        </a:accent1>
        <a:accent2>
          <a:srgbClr val="BE7960"/>
        </a:accent2>
        <a:accent3>
          <a:srgbClr val="C1AAAA"/>
        </a:accent3>
        <a:accent4>
          <a:srgbClr val="DCDCDC"/>
        </a:accent4>
        <a:accent5>
          <a:srgbClr val="E2ADAA"/>
        </a:accent5>
        <a:accent6>
          <a:srgbClr val="AA6C55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CCFFFF"/>
        </a:dk2>
        <a:lt2>
          <a:srgbClr val="003366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CDCDC"/>
        </a:accent4>
        <a:accent5>
          <a:srgbClr val="ADB9E2"/>
        </a:accent5>
        <a:accent6>
          <a:srgbClr val="009D0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00"/>
        </a:lt1>
        <a:dk2>
          <a:srgbClr val="E3EBF1"/>
        </a:dk2>
        <a:lt2>
          <a:srgbClr val="336699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CDCDC"/>
        </a:accent4>
        <a:accent5>
          <a:srgbClr val="AAADCA"/>
        </a:accent5>
        <a:accent6>
          <a:srgbClr val="3E7B43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86B5D"/>
        </a:lt1>
        <a:dk2>
          <a:srgbClr val="D1D1CB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CDCDC"/>
        </a:accent4>
        <a:accent5>
          <a:srgbClr val="C7C7C1"/>
        </a:accent5>
        <a:accent6>
          <a:srgbClr val="728D96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66699"/>
        </a:lt1>
        <a:dk2>
          <a:srgbClr val="FFFFFF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B9B9CA"/>
        </a:accent3>
        <a:accent4>
          <a:srgbClr val="DCDCDC"/>
        </a:accent4>
        <a:accent5>
          <a:srgbClr val="B7B5BF"/>
        </a:accent5>
        <a:accent6>
          <a:srgbClr val="5B5BE5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23E26"/>
        </a:lt1>
        <a:dk2>
          <a:srgbClr val="DFC08D"/>
        </a:dk2>
        <a:lt2>
          <a:srgbClr val="2D2015"/>
        </a:lt2>
        <a:accent1>
          <a:srgbClr val="8C7B70"/>
        </a:accent1>
        <a:accent2>
          <a:srgbClr val="8F5F2F"/>
        </a:accent2>
        <a:accent3>
          <a:srgbClr val="B3AFAB"/>
        </a:accent3>
        <a:accent4>
          <a:srgbClr val="DCDCDC"/>
        </a:accent4>
        <a:accent5>
          <a:srgbClr val="C5BFBC"/>
        </a:accent5>
        <a:accent6>
          <a:srgbClr val="805529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364</Words>
  <Application>Microsoft Office PowerPoint</Application>
  <PresentationFormat>全屏显示(4:3)</PresentationFormat>
  <Paragraphs>93</Paragraphs>
  <Slides>36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36</vt:i4>
      </vt:variant>
    </vt:vector>
  </HeadingPairs>
  <TitlesOfParts>
    <vt:vector size="39" baseType="lpstr">
      <vt:lpstr>Arial</vt:lpstr>
      <vt:lpstr>默认设计模板</vt:lpstr>
      <vt:lpstr>1_默认设计模板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轻轻松</dc:creator>
  <cp:lastModifiedBy>潞强 曾</cp:lastModifiedBy>
  <cp:revision>3</cp:revision>
  <dcterms:created xsi:type="dcterms:W3CDTF">2024-06-09T12:23:00Z</dcterms:created>
  <dcterms:modified xsi:type="dcterms:W3CDTF">2024-06-16T10:47:44Z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2052-12.1.0.16929</vt:lpwstr>
  </property>
  <property fmtid="{D5CDD505-2E9C-101B-9397-08002B2CF9AE}" pid="3" name="ICV">
    <vt:lpwstr>EECA566D79E34D5386444851842E3AC8_12</vt:lpwstr>
  </property>
</Properties>
</file>